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66" r:id="rId4"/>
    <p:sldId id="267" r:id="rId5"/>
    <p:sldId id="265" r:id="rId6"/>
    <p:sldId id="257" r:id="rId7"/>
    <p:sldId id="268" r:id="rId8"/>
    <p:sldId id="264" r:id="rId9"/>
    <p:sldId id="269" r:id="rId10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1"/>
    <p:restoredTop sz="89457"/>
  </p:normalViewPr>
  <p:slideViewPr>
    <p:cSldViewPr snapToGrid="0" snapToObjects="1">
      <p:cViewPr varScale="1">
        <p:scale>
          <a:sx n="119" d="100"/>
          <a:sy n="119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1144E-C7E6-3743-AB9D-D07B99BEE6F6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FA7E7-FB0C-C444-AC85-C6026A5A6FE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9956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s.com/assets/bms/us/en-us/pdf/BMS-charter-final-IRC-10132017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dirty="0">
                <a:latin typeface="+mj-ea"/>
              </a:rPr>
              <a:t>Due diligence</a:t>
            </a:r>
            <a:r>
              <a:rPr kumimoji="1" lang="ko-KR" altLang="en-US" sz="800" dirty="0">
                <a:latin typeface="+mj-ea"/>
              </a:rPr>
              <a:t> </a:t>
            </a:r>
            <a:r>
              <a:rPr kumimoji="1" lang="en-US" altLang="ko-KR" sz="800" dirty="0">
                <a:latin typeface="+mj-ea"/>
              </a:rPr>
              <a:t>(</a:t>
            </a:r>
            <a:r>
              <a:rPr kumimoji="1" lang="ko-KR" altLang="en-US" sz="800" dirty="0">
                <a:latin typeface="+mj-ea"/>
              </a:rPr>
              <a:t>실사</a:t>
            </a:r>
            <a:r>
              <a:rPr kumimoji="1" lang="en-US" altLang="ko-KR" sz="800" dirty="0">
                <a:latin typeface="+mj-ea"/>
              </a:rPr>
              <a:t>)</a:t>
            </a:r>
            <a:r>
              <a:rPr kumimoji="1" lang="ko-KR" altLang="en-US" sz="800" dirty="0">
                <a:latin typeface="+mj-ea"/>
              </a:rPr>
              <a:t> </a:t>
            </a:r>
            <a:r>
              <a:rPr kumimoji="1" lang="en-US" altLang="ko-KR" sz="800" dirty="0">
                <a:latin typeface="+mj-ea"/>
              </a:rPr>
              <a:t>:</a:t>
            </a:r>
            <a:r>
              <a:rPr kumimoji="1" lang="ko-KR" altLang="en-US" sz="800" dirty="0">
                <a:latin typeface="+mj-ea"/>
              </a:rPr>
              <a:t> 어떠한 사업에 있어 의사결정 이전에 적절한 주의를 다하고 계획을 수립하여 수행하여야 하는 주체의 책임이라고 할 수 있음</a:t>
            </a:r>
            <a:r>
              <a:rPr kumimoji="1" lang="en-US" altLang="ko-KR" sz="800" dirty="0">
                <a:latin typeface="+mj-ea"/>
              </a:rPr>
              <a:t>.</a:t>
            </a:r>
            <a:r>
              <a:rPr kumimoji="1" lang="ko-KR" altLang="en-US" sz="800" dirty="0">
                <a:latin typeface="+mj-ea"/>
              </a:rPr>
              <a:t> 즉 소정의 절차에 따른 조사행위라고 해석할 수 있다</a:t>
            </a:r>
            <a:r>
              <a:rPr kumimoji="1" lang="en-US" altLang="ko-KR" sz="800" dirty="0">
                <a:latin typeface="+mj-ea"/>
              </a:rPr>
              <a:t>.</a:t>
            </a:r>
            <a:r>
              <a:rPr kumimoji="1" lang="ko-KR" altLang="en-US" sz="800" dirty="0">
                <a:latin typeface="+mj-ea"/>
              </a:rPr>
              <a:t> </a:t>
            </a:r>
            <a:endParaRPr lang="ko-Kore-KR" altLang="en-US" sz="3200" dirty="0"/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FA7E7-FB0C-C444-AC85-C6026A5A6FE9}" type="slidenum">
              <a:rPr kumimoji="1" lang="ko-Kore-KR" altLang="en-US" smtClean="0"/>
              <a:t>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3677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A8609-6731-410A-91D3-AA9BB11EE6A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17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https://www.bms.com/assets/bms/us/en-us/pdf/BMS-charter-final-IRC-10132017.pdf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A8609-6731-410A-91D3-AA9BB11EE6A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14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E752A6-D5A9-C54E-94DA-1BB70F1A7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466004E-D123-D146-B59E-EB8A70AB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30F241-0FDB-3C4C-B035-05EB2955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C1EE7E-4909-A54F-BA2B-4D0896C7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637C9D-4199-0C4F-BBEF-E8C0F3FE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4105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B39E24-5C74-EC4A-A5BC-C6B57A4E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ED1E371-244C-1945-AB2C-E1010E406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051445-B262-9C42-B76F-27F162C8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AFDC2C-90C8-0D49-B0CD-FE31BF9D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73C9BD-42CF-F24A-944C-AE5990F1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5903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CEF3502-59D4-8643-9C94-4EF71480C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4D99CDF-8DAA-9648-8949-0032536B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7F87D7-2A7F-2B4D-88CD-94588D82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56BE98-039E-C841-8DE4-3094A174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940442-D2CA-394F-BDCE-6DD2138A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77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B42F22-A0DE-114B-8314-C5DFAADE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992CE9-0FA9-8C4F-803A-06CCC1E09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0365660-9737-C142-B5C3-B7008307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EDE149-346E-7D40-9297-356F0CE4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DE6CA2-8B2E-8A49-843E-9A7D5490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4565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4E3F8C-0516-3144-AB45-35CA714C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2D231E-3C03-9840-B9E7-9F7FD7591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7AD15B-D2D4-E349-B715-F3E351D0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058DB2-AC91-C747-A041-F178AF8B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3AB735-BB5F-FB4C-B95F-E9EF8384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10140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F3BA9C-0473-E642-B1D3-DBD96607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E57108-2C62-874A-93B9-7D6C6D0B8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DC34057-1BAA-D84A-9028-D7B3FC3AC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D7CF1DB-C9C3-E544-88D5-849B9E37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2A32B2-9D70-1A42-8375-608B9CA3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CD405E-011C-C948-A476-B0BEDD475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3543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695792-8AA3-3C45-A8DE-1DA8FEA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35E717-2E31-7C4C-BC80-EDA8F8B7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6FA0EA7-232E-4E44-9DEE-979B43C6A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37DEAD2-179F-BD42-811F-BD986CB32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899149F-375E-7C44-A07D-514E0A880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48B0317-C42A-4146-B010-A21A585F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79E97AC-F6C5-8B43-A0E9-BCB23EC4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34C8FA8-8D8D-E048-8E22-F629A80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883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FE3E3D-6EDB-8346-A5A7-5BEA9741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1FB7454-E3E0-1F4C-96AF-924DA523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CB22184-2AA1-034F-92AC-F5312BC2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3F3960-C29F-A444-9A4F-84BC4333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2475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266DA6F-14DB-FF4C-ADEF-1C08220D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C5FB9CF-7927-8845-9379-B92F930E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DE605C-CF00-CE44-9049-B0E57548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3082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689EFA-9BBA-7245-BE4C-16BF9831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7195FF-A6F3-0943-8501-72531FD9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FE20BCD-2924-004D-A419-B23E5A6F6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4BD8C9D-6189-004D-9770-C53BCFC74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51894F0-642E-294B-A6A7-0575F8B7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1D22E2-70DC-3244-AA70-CE38E1BD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7978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F1B724-34ED-044A-A50B-009081E0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533AE77-012E-1245-9F7D-4128887BD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C428C2C-4243-AB4C-B3D6-88B8FC7A2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B505E29-BC3E-9640-9482-84FA5E8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9A723A6-60CD-9748-886D-E1C5BC1D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EF8F73-2A04-8441-89B0-A15AB78E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193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5FB95F8-9A65-5743-9C57-9DB53CA6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148ED8-1DFC-BF40-9741-9464D009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4321A1-3C54-D844-918C-CEFD8A733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2A3F-C725-3E44-B1F8-5656587FBD8A}" type="datetimeFigureOut">
              <a:rPr kumimoji="1" lang="ko-Kore-KR" altLang="en-US" smtClean="0"/>
              <a:t>02/28/2020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DB3438-0CBD-9745-BD2E-C5B232AC7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D68AF3-023A-0E4A-B8B3-EF2418659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70F78-E6E6-B941-8AE0-9593C9787DD5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4068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data2018268#Fig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studydatarequest.com/Help/Help-Review-of-Requests.aspx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547FEC-68E3-5540-963A-0C2FD69A4E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ko-KR" altLang="en-US" b="1" dirty="0" err="1">
                <a:latin typeface="+mj-ea"/>
              </a:rPr>
              <a:t>연구데이터</a:t>
            </a:r>
            <a:r>
              <a:rPr kumimoji="1" lang="ko-KR" altLang="en-US" b="1" dirty="0">
                <a:latin typeface="+mj-ea"/>
              </a:rPr>
              <a:t> 공유 </a:t>
            </a:r>
            <a:br>
              <a:rPr kumimoji="1" lang="en-US" altLang="ko-KR" b="1" dirty="0">
                <a:latin typeface="+mj-ea"/>
              </a:rPr>
            </a:br>
            <a:r>
              <a:rPr kumimoji="1" lang="ko-KR" altLang="en-US" b="1" dirty="0">
                <a:latin typeface="+mj-ea"/>
              </a:rPr>
              <a:t>프로토콜 현황</a:t>
            </a:r>
            <a:endParaRPr kumimoji="1" lang="ko-Kore-KR" altLang="en-US" b="1" dirty="0">
              <a:latin typeface="+mj-ea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01F8950-1EF0-B743-B9A5-BD40AEB14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2094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E21228-7872-4F08-A2BA-B5C8039F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>
                <a:latin typeface="+mj-ea"/>
              </a:rPr>
              <a:t>연구데이터 공유 단체</a:t>
            </a:r>
            <a:r>
              <a:rPr lang="en-US" altLang="ko-KR" sz="4000" b="1" dirty="0">
                <a:latin typeface="+mj-ea"/>
              </a:rPr>
              <a:t> - YODA</a:t>
            </a:r>
            <a:endParaRPr lang="ko-KR" altLang="en-US" sz="4000" b="1" dirty="0">
              <a:latin typeface="+mj-ea"/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1E1D7148-CAAF-4EE9-8811-A4858EA6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38" y="1947703"/>
            <a:ext cx="5546451" cy="4351338"/>
          </a:xfrm>
          <a:prstGeom prst="rect">
            <a:avLst/>
          </a:prstGeom>
        </p:spPr>
      </p:pic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1B6FBFA7-3D6C-524B-99C3-52118869D87D}"/>
              </a:ext>
            </a:extLst>
          </p:cNvPr>
          <p:cNvSpPr txBox="1">
            <a:spLocks/>
          </p:cNvSpPr>
          <p:nvPr/>
        </p:nvSpPr>
        <p:spPr>
          <a:xfrm>
            <a:off x="6096000" y="1947703"/>
            <a:ext cx="5730062" cy="4545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ko-Kore-KR" sz="2000" b="1" dirty="0">
                <a:latin typeface="+mj-ea"/>
                <a:ea typeface="+mj-ea"/>
              </a:rPr>
              <a:t>YODA</a:t>
            </a:r>
            <a:r>
              <a:rPr lang="en-US" altLang="ko-KR" sz="1800" b="1" dirty="0">
                <a:latin typeface="+mj-ea"/>
                <a:ea typeface="+mj-ea"/>
                <a:cs typeface="Calibri" panose="020F0502020204030204" pitchFamily="34" charset="0"/>
              </a:rPr>
              <a:t>(Yale University Open Data Access)</a:t>
            </a:r>
          </a:p>
          <a:p>
            <a:pPr lvl="1">
              <a:lnSpc>
                <a:spcPct val="120000"/>
              </a:lnSpc>
            </a:pPr>
            <a:r>
              <a:rPr kumimoji="1" lang="en-US" altLang="ko-Kore-KR" sz="1800" dirty="0">
                <a:latin typeface="+mj-ea"/>
                <a:ea typeface="+mj-ea"/>
              </a:rPr>
              <a:t>YODA</a:t>
            </a:r>
            <a:r>
              <a:rPr kumimoji="1" lang="ko-KR" altLang="en-US" sz="1800" dirty="0">
                <a:latin typeface="+mj-ea"/>
                <a:ea typeface="+mj-ea"/>
              </a:rPr>
              <a:t> 프로젝트는 과학자들이 임상연구 데이터 혹은 임상연구 보고서에 대한 접근성이 용이해질 수 있도록 다양한 협력을 통해 데이터 공유를 중개하는 역할을 한다</a:t>
            </a:r>
            <a:r>
              <a:rPr kumimoji="1" lang="en-US" altLang="ko-KR" sz="1800" dirty="0">
                <a:latin typeface="+mj-ea"/>
                <a:ea typeface="+mj-ea"/>
              </a:rPr>
              <a:t>.</a:t>
            </a:r>
            <a:r>
              <a:rPr kumimoji="1" lang="ko-KR" altLang="en-US" sz="1800" dirty="0">
                <a:latin typeface="+mj-ea"/>
                <a:ea typeface="+mj-ea"/>
              </a:rPr>
              <a:t> </a:t>
            </a:r>
            <a:endParaRPr kumimoji="1" lang="en-US" altLang="ko-KR" sz="18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</a:pPr>
            <a:endParaRPr kumimoji="1" lang="en-US" altLang="ko-KR" sz="18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</a:pPr>
            <a:r>
              <a:rPr kumimoji="1" lang="ko-KR" altLang="en-US" sz="1800" dirty="0">
                <a:latin typeface="+mj-ea"/>
                <a:ea typeface="+mj-ea"/>
              </a:rPr>
              <a:t>요청자가 요약된 임상연구 보고서만을 원하는 경우와 전체 데이터를 원하는 경우로 나뉘어 프로세스 진행</a:t>
            </a:r>
            <a:endParaRPr kumimoji="1" lang="en-US" altLang="ko-KR" sz="18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ko-Kore-KR" sz="1800" dirty="0">
                <a:latin typeface="+mj-ea"/>
                <a:ea typeface="+mj-ea"/>
              </a:rPr>
              <a:t>YODA, Data holder, external reviewer</a:t>
            </a:r>
            <a:r>
              <a:rPr kumimoji="1" lang="en-US" altLang="ko-KR" sz="1800" dirty="0">
                <a:latin typeface="+mj-ea"/>
                <a:ea typeface="+mj-ea"/>
              </a:rPr>
              <a:t>(</a:t>
            </a:r>
            <a:r>
              <a:rPr kumimoji="1" lang="ko-KR" altLang="en-US" sz="1800" dirty="0">
                <a:latin typeface="+mj-ea"/>
                <a:ea typeface="+mj-ea"/>
              </a:rPr>
              <a:t>필요시</a:t>
            </a:r>
            <a:r>
              <a:rPr kumimoji="1" lang="en-US" altLang="ko-KR" sz="1800" dirty="0">
                <a:latin typeface="+mj-ea"/>
                <a:ea typeface="+mj-ea"/>
              </a:rPr>
              <a:t>)</a:t>
            </a:r>
            <a:r>
              <a:rPr kumimoji="1" lang="ko-KR" altLang="en-US" sz="1800" dirty="0">
                <a:latin typeface="+mj-ea"/>
                <a:ea typeface="+mj-ea"/>
              </a:rPr>
              <a:t> 세번의 평가를 통해 데이터 공유가 이루어짐</a:t>
            </a:r>
            <a:endParaRPr kumimoji="1" lang="en-US" altLang="ko-KR" sz="18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ko-Kore-KR" sz="1800" dirty="0">
                <a:latin typeface="+mj-ea"/>
                <a:ea typeface="+mj-ea"/>
              </a:rPr>
              <a:t>Scientific merit</a:t>
            </a:r>
            <a:r>
              <a:rPr kumimoji="1" lang="ko-KR" altLang="en-US" sz="1800" dirty="0">
                <a:latin typeface="+mj-ea"/>
                <a:ea typeface="+mj-ea"/>
              </a:rPr>
              <a:t>가 </a:t>
            </a:r>
            <a:r>
              <a:rPr kumimoji="1" lang="ko-KR" altLang="en-US" sz="1800" dirty="0" err="1">
                <a:latin typeface="+mj-ea"/>
                <a:ea typeface="+mj-ea"/>
              </a:rPr>
              <a:t>명확한지에</a:t>
            </a:r>
            <a:r>
              <a:rPr kumimoji="1" lang="ko-KR" altLang="en-US" sz="1800" dirty="0">
                <a:latin typeface="+mj-ea"/>
                <a:ea typeface="+mj-ea"/>
              </a:rPr>
              <a:t> 중점을 두어 요청을 심사하고 결정함 </a:t>
            </a:r>
            <a:endParaRPr kumimoji="1" lang="en-US" altLang="ko-Kore-KR" sz="1800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</a:pPr>
            <a:endParaRPr kumimoji="1" lang="ko-Kore-KR" altLang="en-US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0982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493E2461-F879-9A4C-8163-2A78FBC7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>
                <a:latin typeface="+mj-ea"/>
              </a:rPr>
              <a:t>연구데이터 공유 단체</a:t>
            </a:r>
            <a:r>
              <a:rPr lang="en-US" altLang="ko-KR" sz="4000" b="1" dirty="0">
                <a:latin typeface="+mj-ea"/>
              </a:rPr>
              <a:t> - YODA</a:t>
            </a:r>
            <a:endParaRPr lang="ko-KR" altLang="en-US" sz="4000" b="1" dirty="0">
              <a:latin typeface="+mj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A0FB13A-8F11-FA47-BCD0-79B2D1660FE0}"/>
              </a:ext>
            </a:extLst>
          </p:cNvPr>
          <p:cNvSpPr/>
          <p:nvPr/>
        </p:nvSpPr>
        <p:spPr>
          <a:xfrm>
            <a:off x="8844009" y="6579329"/>
            <a:ext cx="32672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1100" dirty="0">
                <a:hlinkClick r:id="rId3"/>
              </a:rPr>
              <a:t>https://www.nature.com/articles/sdata2018268#Fig1</a:t>
            </a:r>
            <a:endParaRPr lang="ko-Kore-KR" altLang="en-US" sz="1100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F88584F-5335-42B9-9A1C-665A9154589B}"/>
              </a:ext>
            </a:extLst>
          </p:cNvPr>
          <p:cNvGrpSpPr/>
          <p:nvPr/>
        </p:nvGrpSpPr>
        <p:grpSpPr>
          <a:xfrm>
            <a:off x="228212" y="1719658"/>
            <a:ext cx="11735575" cy="4421115"/>
            <a:chOff x="149075" y="1719658"/>
            <a:chExt cx="11735575" cy="442111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F9AFB7B4-A8DC-7548-A85D-950E50D4B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015" y="1906648"/>
              <a:ext cx="10895635" cy="4078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1F508C-1D70-5549-A7B3-99E97E7F2DF9}"/>
                </a:ext>
              </a:extLst>
            </p:cNvPr>
            <p:cNvSpPr txBox="1"/>
            <p:nvPr/>
          </p:nvSpPr>
          <p:spPr>
            <a:xfrm>
              <a:off x="223423" y="2951946"/>
              <a:ext cx="1401165" cy="9541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ko-KR" sz="700" b="1" dirty="0">
                  <a:latin typeface="+mj-ea"/>
                  <a:ea typeface="+mj-ea"/>
                </a:rPr>
                <a:t>YODA</a:t>
              </a:r>
              <a:r>
                <a:rPr kumimoji="1" lang="ko-KR" altLang="en-US" sz="700" b="1" dirty="0">
                  <a:latin typeface="+mj-ea"/>
                  <a:ea typeface="+mj-ea"/>
                </a:rPr>
                <a:t> </a:t>
              </a:r>
              <a:r>
                <a:rPr kumimoji="1" lang="en-US" altLang="ko-KR" sz="700" b="1" dirty="0">
                  <a:latin typeface="+mj-ea"/>
                  <a:ea typeface="+mj-ea"/>
                </a:rPr>
                <a:t>project</a:t>
              </a:r>
              <a:r>
                <a:rPr kumimoji="1" lang="ko-KR" altLang="en-US" sz="700" b="1" dirty="0">
                  <a:latin typeface="+mj-ea"/>
                  <a:ea typeface="+mj-ea"/>
                </a:rPr>
                <a:t>에서 검토 수행</a:t>
              </a:r>
              <a:endParaRPr kumimoji="1" lang="en-US" altLang="ko-Kore-KR" sz="700" b="1" dirty="0">
                <a:latin typeface="+mj-ea"/>
                <a:ea typeface="+mj-ea"/>
              </a:endParaRP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</a:t>
              </a:r>
              <a:r>
                <a:rPr kumimoji="1" lang="ko-Kore-KR" altLang="en-US" sz="700" dirty="0">
                  <a:latin typeface="+mj-ea"/>
                  <a:ea typeface="+mj-ea"/>
                </a:rPr>
                <a:t>완전한</a:t>
              </a:r>
              <a:r>
                <a:rPr kumimoji="1" lang="ko-KR" altLang="en-US" sz="700" dirty="0">
                  <a:latin typeface="+mj-ea"/>
                  <a:ea typeface="+mj-ea"/>
                </a:rPr>
                <a:t> 등록정보 및 </a:t>
              </a:r>
              <a:r>
                <a:rPr kumimoji="1" lang="en-US" altLang="ko-KR" sz="700" dirty="0">
                  <a:latin typeface="+mj-ea"/>
                  <a:ea typeface="+mj-ea"/>
                </a:rPr>
                <a:t>COI(conflict of interest;</a:t>
              </a:r>
              <a:r>
                <a:rPr kumimoji="1" lang="ko-KR" altLang="en-US" sz="700" dirty="0">
                  <a:latin typeface="+mj-ea"/>
                  <a:ea typeface="+mj-ea"/>
                </a:rPr>
                <a:t>이해상충</a:t>
              </a:r>
              <a:r>
                <a:rPr kumimoji="1" lang="en-US" altLang="ko-KR" sz="700" dirty="0">
                  <a:latin typeface="+mj-ea"/>
                  <a:ea typeface="+mj-ea"/>
                </a:rPr>
                <a:t>) </a:t>
              </a:r>
              <a:r>
                <a:rPr kumimoji="1" lang="ko-KR" altLang="en-US" sz="700" dirty="0">
                  <a:latin typeface="+mj-ea"/>
                  <a:ea typeface="+mj-ea"/>
                </a:rPr>
                <a:t>양식</a:t>
              </a:r>
              <a:endParaRPr kumimoji="1" lang="en-US" altLang="ko-KR" sz="700" dirty="0">
                <a:latin typeface="+mj-ea"/>
                <a:ea typeface="+mj-ea"/>
              </a:endParaRPr>
            </a:p>
            <a:p>
              <a:r>
                <a:rPr kumimoji="1" lang="en-US" altLang="ko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과학 및 공중보건에 정보를 제공하기 위해 데이터를 사용하려는 의도를 포함하여 </a:t>
              </a:r>
              <a:r>
                <a:rPr kumimoji="1" lang="en-US" altLang="ko-KR" sz="700" dirty="0">
                  <a:latin typeface="+mj-ea"/>
                  <a:ea typeface="+mj-ea"/>
                </a:rPr>
                <a:t>scientific merit</a:t>
              </a:r>
              <a:r>
                <a:rPr kumimoji="1" lang="ko-KR" altLang="en-US" sz="700" dirty="0">
                  <a:latin typeface="+mj-ea"/>
                  <a:ea typeface="+mj-ea"/>
                </a:rPr>
                <a:t>가 있다</a:t>
              </a:r>
              <a:r>
                <a:rPr kumimoji="1" lang="en-US" altLang="ko-KR" sz="700" dirty="0">
                  <a:latin typeface="+mj-ea"/>
                  <a:ea typeface="+mj-ea"/>
                </a:rPr>
                <a:t>.</a:t>
              </a:r>
              <a:r>
                <a:rPr kumimoji="1" lang="ko-KR" altLang="en-US" sz="700" dirty="0">
                  <a:latin typeface="+mj-ea"/>
                  <a:ea typeface="+mj-ea"/>
                </a:rPr>
                <a:t> 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26FDE9-550A-D146-A4BC-B9CCDF3AE35E}"/>
                </a:ext>
              </a:extLst>
            </p:cNvPr>
            <p:cNvSpPr txBox="1"/>
            <p:nvPr/>
          </p:nvSpPr>
          <p:spPr>
            <a:xfrm>
              <a:off x="2150940" y="2135728"/>
              <a:ext cx="18807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1000" dirty="0"/>
                <a:t>*</a:t>
              </a:r>
              <a:r>
                <a:rPr kumimoji="1" lang="en-US" altLang="ko-Kore-KR" sz="1000" dirty="0"/>
                <a:t>CSR : clinical study report</a:t>
              </a:r>
              <a:endParaRPr kumimoji="1" lang="ko-Kore-KR" altLang="en-US" sz="1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5D132-8ED9-C948-B4DC-BB50AC12E1C8}"/>
                </a:ext>
              </a:extLst>
            </p:cNvPr>
            <p:cNvSpPr txBox="1"/>
            <p:nvPr/>
          </p:nvSpPr>
          <p:spPr>
            <a:xfrm>
              <a:off x="3273203" y="5725275"/>
              <a:ext cx="128478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700" dirty="0">
                  <a:latin typeface="+mj-ea"/>
                  <a:ea typeface="+mj-ea"/>
                </a:rPr>
                <a:t>YODA project</a:t>
              </a:r>
              <a:r>
                <a:rPr kumimoji="1" lang="ko-KR" altLang="en-US" sz="700" dirty="0">
                  <a:latin typeface="+mj-ea"/>
                  <a:ea typeface="+mj-ea"/>
                </a:rPr>
                <a:t>는 </a:t>
              </a:r>
              <a:r>
                <a:rPr kumimoji="1" lang="en-US" altLang="ko-KR" sz="700" dirty="0">
                  <a:latin typeface="+mj-ea"/>
                  <a:ea typeface="+mj-ea"/>
                </a:rPr>
                <a:t>data holder</a:t>
              </a:r>
              <a:r>
                <a:rPr kumimoji="1" lang="ko-KR" altLang="en-US" sz="700" dirty="0">
                  <a:latin typeface="+mj-ea"/>
                  <a:ea typeface="+mj-ea"/>
                </a:rPr>
                <a:t>의 </a:t>
              </a:r>
              <a:r>
                <a:rPr kumimoji="1" lang="en-US" altLang="ko-KR" sz="700" dirty="0">
                  <a:latin typeface="+mj-ea"/>
                  <a:ea typeface="+mj-ea"/>
                </a:rPr>
                <a:t>‘Due Diligence’ assessment </a:t>
              </a:r>
              <a:r>
                <a:rPr kumimoji="1" lang="ko-KR" altLang="en-US" sz="700" dirty="0">
                  <a:latin typeface="+mj-ea"/>
                  <a:ea typeface="+mj-ea"/>
                </a:rPr>
                <a:t>검토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1FE29-247F-0347-B2A0-C21D71F057FE}"/>
                </a:ext>
              </a:extLst>
            </p:cNvPr>
            <p:cNvSpPr txBox="1"/>
            <p:nvPr/>
          </p:nvSpPr>
          <p:spPr>
            <a:xfrm>
              <a:off x="4239290" y="5516316"/>
              <a:ext cx="86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700" dirty="0">
                  <a:latin typeface="+mj-ea"/>
                  <a:ea typeface="+mj-ea"/>
                </a:rPr>
                <a:t>데이터를 외부에 공유 가능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E574D7-8746-DE44-B0EE-DF4E65F8B496}"/>
                </a:ext>
              </a:extLst>
            </p:cNvPr>
            <p:cNvSpPr txBox="1"/>
            <p:nvPr/>
          </p:nvSpPr>
          <p:spPr>
            <a:xfrm>
              <a:off x="4239291" y="4235504"/>
              <a:ext cx="86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700" dirty="0">
                  <a:latin typeface="+mj-ea"/>
                  <a:ea typeface="+mj-ea"/>
                </a:rPr>
                <a:t>데이터를 외부에 공유 불가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478AD7A6-B0D2-2348-B5E7-0EFC9F13FF4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624588" y="3429000"/>
              <a:ext cx="436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270267-4859-6B4B-B6D8-B81BB1EB91AB}"/>
                </a:ext>
              </a:extLst>
            </p:cNvPr>
            <p:cNvSpPr txBox="1"/>
            <p:nvPr/>
          </p:nvSpPr>
          <p:spPr>
            <a:xfrm>
              <a:off x="8177435" y="5138342"/>
              <a:ext cx="1706409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ko-KR" sz="800" b="1" dirty="0"/>
                <a:t>YODA</a:t>
              </a:r>
              <a:r>
                <a:rPr kumimoji="1" lang="ko-KR" altLang="en-US" sz="800" b="1" dirty="0"/>
                <a:t> </a:t>
              </a:r>
              <a:r>
                <a:rPr kumimoji="1" lang="en-US" altLang="ko-KR" sz="800" b="1" dirty="0"/>
                <a:t>project</a:t>
              </a:r>
              <a:r>
                <a:rPr kumimoji="1" lang="ko-KR" altLang="en-US" sz="800" b="1" dirty="0"/>
                <a:t> </a:t>
              </a:r>
              <a:r>
                <a:rPr kumimoji="1" lang="en-US" altLang="ko-KR" sz="800" b="1" dirty="0"/>
                <a:t>:</a:t>
              </a:r>
              <a:r>
                <a:rPr kumimoji="1" lang="ko-KR" altLang="en-US" sz="800" b="1" dirty="0"/>
                <a:t> 통합 및 검토</a:t>
              </a:r>
              <a:endParaRPr kumimoji="1" lang="en-US" altLang="ko-KR" sz="800" b="1" dirty="0"/>
            </a:p>
            <a:p>
              <a:pPr marL="171450" indent="-171450">
                <a:buFontTx/>
                <a:buChar char="-"/>
              </a:pPr>
              <a:r>
                <a:rPr kumimoji="1" lang="en-US" altLang="ko-KR" sz="800" dirty="0"/>
                <a:t>YODA project</a:t>
              </a:r>
              <a:r>
                <a:rPr kumimoji="1" lang="ko-KR" altLang="en-US" sz="800" dirty="0"/>
                <a:t> 검토 결과</a:t>
              </a:r>
              <a:endParaRPr kumimoji="1" lang="en-US" altLang="ko-KR" sz="800" dirty="0"/>
            </a:p>
            <a:p>
              <a:pPr marL="171450" indent="-171450">
                <a:buFontTx/>
                <a:buChar char="-"/>
              </a:pPr>
              <a:r>
                <a:rPr kumimoji="1" lang="en-US" altLang="ko-Kore-KR" sz="800" dirty="0"/>
                <a:t>Data holder</a:t>
              </a:r>
              <a:r>
                <a:rPr kumimoji="1" lang="ko-KR" altLang="en-US" sz="800" dirty="0"/>
                <a:t>의 </a:t>
              </a:r>
              <a:r>
                <a:rPr kumimoji="1" lang="en-US" altLang="ko-KR" sz="800" dirty="0"/>
                <a:t>Due Diligence assessment</a:t>
              </a:r>
            </a:p>
            <a:p>
              <a:pPr marL="171450" indent="-171450">
                <a:buFontTx/>
                <a:buChar char="-"/>
              </a:pPr>
              <a:r>
                <a:rPr kumimoji="1" lang="ko-KR" altLang="en-US" sz="800" dirty="0"/>
                <a:t>외부 검토 결과</a:t>
              </a:r>
              <a:r>
                <a:rPr kumimoji="1" lang="en-US" altLang="ko-KR" sz="800" dirty="0"/>
                <a:t>(</a:t>
              </a:r>
              <a:r>
                <a:rPr kumimoji="1" lang="ko-KR" altLang="en-US" sz="800" dirty="0"/>
                <a:t>적용된 경우</a:t>
              </a:r>
              <a:r>
                <a:rPr kumimoji="1" lang="en-US" altLang="ko-KR" sz="800" dirty="0"/>
                <a:t>)</a:t>
              </a:r>
            </a:p>
            <a:p>
              <a:r>
                <a:rPr kumimoji="1" lang="ko-KR" altLang="en-US" sz="800" dirty="0"/>
                <a:t>최종적으로 검토 자료 게시</a:t>
              </a:r>
              <a:endParaRPr kumimoji="1" lang="ko-Kore-KR" altLang="en-US" sz="8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5C31154-D9B4-E345-B927-2CFC923CE353}"/>
                </a:ext>
              </a:extLst>
            </p:cNvPr>
            <p:cNvSpPr/>
            <p:nvPr/>
          </p:nvSpPr>
          <p:spPr>
            <a:xfrm>
              <a:off x="9980108" y="3119287"/>
              <a:ext cx="1086033" cy="6309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ko-Kore-KR" altLang="en-US" sz="700" dirty="0"/>
                <a:t>데이터는 외부 적으로 공유 될 수 있으며</a:t>
              </a:r>
              <a:r>
                <a:rPr lang="en-US" altLang="ko-Kore-KR" sz="700" dirty="0"/>
                <a:t>, </a:t>
              </a:r>
              <a:r>
                <a:rPr lang="ko-KR" altLang="en-US" sz="700" dirty="0"/>
                <a:t>해당 데이터 </a:t>
              </a:r>
              <a:r>
                <a:rPr lang="ko-Kore-KR" altLang="en-US" sz="700" dirty="0"/>
                <a:t>요청에는 과학적 장점이 있다.</a:t>
              </a:r>
              <a:endParaRPr lang="en-US" altLang="ko-Kore-KR" sz="700" dirty="0"/>
            </a:p>
            <a:p>
              <a:r>
                <a:rPr lang="en-US" altLang="ko-Kore-KR" sz="700" dirty="0">
                  <a:sym typeface="Wingdings" pitchFamily="2" charset="2"/>
                </a:rPr>
                <a:t></a:t>
              </a:r>
              <a:r>
                <a:rPr lang="ko-Kore-KR" altLang="en-US" sz="700" dirty="0">
                  <a:sym typeface="Wingdings" pitchFamily="2" charset="2"/>
                </a:rPr>
                <a:t> </a:t>
              </a:r>
              <a:r>
                <a:rPr lang="ko-Kore-KR" altLang="en-US" sz="700" b="1" u="sng" dirty="0">
                  <a:sym typeface="Wingdings" pitchFamily="2" charset="2"/>
                </a:rPr>
                <a:t>데이터</a:t>
              </a:r>
              <a:r>
                <a:rPr lang="ko-KR" altLang="en-US" sz="700" b="1" u="sng" dirty="0">
                  <a:sym typeface="Wingdings" pitchFamily="2" charset="2"/>
                </a:rPr>
                <a:t> 요청 승인</a:t>
              </a:r>
              <a:endParaRPr lang="ko-Kore-KR" altLang="en-US" sz="700" b="1" u="sng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14F70AE-AAAC-9843-ADD0-C88C31113A04}"/>
                </a:ext>
              </a:extLst>
            </p:cNvPr>
            <p:cNvSpPr/>
            <p:nvPr/>
          </p:nvSpPr>
          <p:spPr>
            <a:xfrm>
              <a:off x="9980108" y="5163281"/>
              <a:ext cx="995579" cy="73866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ko-Kore-KR" altLang="en-US" sz="700" dirty="0"/>
                <a:t>데이터는 외부 적으로 공유 될 수 있</a:t>
              </a:r>
              <a:r>
                <a:rPr lang="ko-KR" altLang="en-US" sz="700" dirty="0"/>
                <a:t>지만 </a:t>
              </a:r>
              <a:r>
                <a:rPr lang="en-US" altLang="ko-Kore-KR" sz="700" dirty="0"/>
                <a:t> </a:t>
              </a:r>
              <a:r>
                <a:rPr lang="ko-KR" altLang="en-US" sz="700" dirty="0"/>
                <a:t>해당 데이터 </a:t>
              </a:r>
              <a:r>
                <a:rPr lang="ko-Kore-KR" altLang="en-US" sz="700" dirty="0"/>
                <a:t>요청에는 명확한</a:t>
              </a:r>
              <a:r>
                <a:rPr lang="ko-KR" altLang="en-US" sz="700" dirty="0"/>
                <a:t> </a:t>
              </a:r>
              <a:r>
                <a:rPr lang="ko-Kore-KR" altLang="en-US" sz="700" dirty="0"/>
                <a:t>과학적 장점이</a:t>
              </a:r>
              <a:r>
                <a:rPr lang="ko-KR" altLang="en-US" sz="700" dirty="0"/>
                <a:t> 없다</a:t>
              </a:r>
              <a:r>
                <a:rPr lang="en-US" altLang="ko-KR" sz="700" dirty="0"/>
                <a:t>.</a:t>
              </a:r>
            </a:p>
            <a:p>
              <a:r>
                <a:rPr lang="ko-KR" altLang="en-US" sz="700" dirty="0"/>
                <a:t> </a:t>
              </a:r>
              <a:r>
                <a:rPr lang="en-US" altLang="ko-KR" sz="700" dirty="0">
                  <a:sym typeface="Wingdings" pitchFamily="2" charset="2"/>
                </a:rPr>
                <a:t></a:t>
              </a:r>
              <a:r>
                <a:rPr lang="ko-KR" altLang="en-US" sz="700" dirty="0">
                  <a:sym typeface="Wingdings" pitchFamily="2" charset="2"/>
                </a:rPr>
                <a:t> </a:t>
              </a:r>
              <a:r>
                <a:rPr lang="ko-KR" altLang="en-US" sz="700" b="1" u="sng" dirty="0">
                  <a:sym typeface="Wingdings" pitchFamily="2" charset="2"/>
                </a:rPr>
                <a:t>데이터 요청 기각</a:t>
              </a:r>
              <a:endParaRPr lang="ko-Kore-KR" altLang="en-US" sz="700" b="1" u="sng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33CB948-F9A8-754B-90A5-7042FB370188}"/>
                </a:ext>
              </a:extLst>
            </p:cNvPr>
            <p:cNvSpPr/>
            <p:nvPr/>
          </p:nvSpPr>
          <p:spPr>
            <a:xfrm>
              <a:off x="6628346" y="3564237"/>
              <a:ext cx="1217748" cy="846386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r>
                <a:rPr lang="ko-KR" altLang="en-US" sz="700" b="1" dirty="0"/>
                <a:t>외부 검토</a:t>
              </a:r>
              <a:endParaRPr lang="en-US" altLang="ko-Kore-KR" sz="700" b="1" dirty="0"/>
            </a:p>
            <a:p>
              <a:r>
                <a:rPr lang="en-US" altLang="ko-KR" sz="700" dirty="0"/>
                <a:t>-</a:t>
              </a:r>
              <a:r>
                <a:rPr lang="ko-KR" altLang="en-US" sz="700" dirty="0"/>
                <a:t> </a:t>
              </a:r>
              <a:r>
                <a:rPr lang="ko-Kore-KR" altLang="en-US" sz="700" dirty="0"/>
                <a:t>YODA 프로젝트는 공중 보건의 중요성을 포함하여 과학적 장점을 평가하기 위해 두 개의 독립적 인 동료 검토를 요구</a:t>
              </a:r>
              <a:r>
                <a:rPr lang="ko-KR" altLang="en-US" sz="700" dirty="0"/>
                <a:t>함</a:t>
              </a:r>
              <a:endParaRPr lang="ko-Kore-KR" altLang="en-US" sz="700" dirty="0"/>
            </a:p>
            <a:p>
              <a:r>
                <a:rPr lang="en-US" altLang="ko-Kore-KR" sz="700" dirty="0"/>
                <a:t>-</a:t>
              </a:r>
              <a:r>
                <a:rPr lang="ko-KR" altLang="en-US" sz="700" dirty="0"/>
                <a:t> </a:t>
              </a:r>
              <a:r>
                <a:rPr lang="ko-Kore-KR" altLang="en-US" sz="700" dirty="0"/>
                <a:t>운영위원회 위원 검토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0E3B9CE-761F-6A4E-91A6-8B5DE1383D29}"/>
                </a:ext>
              </a:extLst>
            </p:cNvPr>
            <p:cNvSpPr/>
            <p:nvPr/>
          </p:nvSpPr>
          <p:spPr>
            <a:xfrm>
              <a:off x="7846094" y="1719658"/>
              <a:ext cx="1251047" cy="63094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r>
                <a:rPr lang="ko-KR" altLang="en-US" sz="700" b="1" dirty="0"/>
                <a:t>외부 검토</a:t>
              </a:r>
              <a:endParaRPr lang="en-US" altLang="ko-Kore-KR" sz="700" b="1" dirty="0"/>
            </a:p>
            <a:p>
              <a:r>
                <a:rPr lang="en-US" altLang="ko-KR" sz="700" dirty="0"/>
                <a:t>- YODA project </a:t>
              </a:r>
              <a:r>
                <a:rPr lang="ko-KR" altLang="en-US" sz="700" dirty="0"/>
                <a:t>및 최소 한 명의 운영위원회 위원이 해당 검토에 대해 논의</a:t>
              </a:r>
              <a:endParaRPr lang="en-US" altLang="ko-KR" sz="700" dirty="0"/>
            </a:p>
            <a:p>
              <a:r>
                <a:rPr lang="en-US" altLang="ko-Kore-KR" sz="700" dirty="0">
                  <a:sym typeface="Wingdings" pitchFamily="2" charset="2"/>
                </a:rPr>
                <a:t></a:t>
              </a:r>
              <a:r>
                <a:rPr lang="ko-KR" altLang="en-US" sz="700" dirty="0">
                  <a:sym typeface="Wingdings" pitchFamily="2" charset="2"/>
                </a:rPr>
                <a:t> 검토 결과 게시</a:t>
              </a:r>
              <a:endParaRPr lang="ko-Kore-KR" altLang="en-US" sz="7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EB575A-46AA-0347-A6CB-C6BDFAB69CF3}"/>
                </a:ext>
              </a:extLst>
            </p:cNvPr>
            <p:cNvSpPr txBox="1"/>
            <p:nvPr/>
          </p:nvSpPr>
          <p:spPr>
            <a:xfrm>
              <a:off x="9097141" y="2543851"/>
              <a:ext cx="786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ore-KR" sz="700" dirty="0">
                  <a:solidFill>
                    <a:srgbClr val="FF0000"/>
                  </a:solidFill>
                  <a:latin typeface="+mj-ea"/>
                  <a:ea typeface="+mj-ea"/>
                </a:rPr>
                <a:t>Scientific merit </a:t>
              </a:r>
              <a:r>
                <a:rPr kumimoji="1" lang="ko-KR" altLang="en-US" sz="700" dirty="0">
                  <a:solidFill>
                    <a:srgbClr val="FF0000"/>
                  </a:solidFill>
                  <a:latin typeface="+mj-ea"/>
                  <a:ea typeface="+mj-ea"/>
                </a:rPr>
                <a:t>불명확</a:t>
              </a:r>
              <a:endParaRPr kumimoji="1" lang="ko-Kore-KR" altLang="en-US" sz="7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1C04F5-F1F9-1A4B-86AF-EA83385280C9}"/>
                </a:ext>
              </a:extLst>
            </p:cNvPr>
            <p:cNvSpPr txBox="1"/>
            <p:nvPr/>
          </p:nvSpPr>
          <p:spPr>
            <a:xfrm>
              <a:off x="8078265" y="4199624"/>
              <a:ext cx="786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ore-KR" sz="700" dirty="0">
                  <a:solidFill>
                    <a:srgbClr val="FF0000"/>
                  </a:solidFill>
                  <a:latin typeface="+mj-ea"/>
                  <a:ea typeface="+mj-ea"/>
                </a:rPr>
                <a:t>Scientific merit </a:t>
              </a:r>
              <a:r>
                <a:rPr kumimoji="1" lang="ko-KR" altLang="en-US" sz="700" dirty="0">
                  <a:solidFill>
                    <a:srgbClr val="FF0000"/>
                  </a:solidFill>
                  <a:latin typeface="+mj-ea"/>
                  <a:ea typeface="+mj-ea"/>
                </a:rPr>
                <a:t>명확</a:t>
              </a:r>
              <a:endParaRPr kumimoji="1" lang="ko-Kore-KR" altLang="en-US" sz="7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5BC642-F29C-714E-A9F7-EDA7CCA1C966}"/>
                </a:ext>
              </a:extLst>
            </p:cNvPr>
            <p:cNvSpPr txBox="1"/>
            <p:nvPr/>
          </p:nvSpPr>
          <p:spPr>
            <a:xfrm>
              <a:off x="149075" y="4731802"/>
              <a:ext cx="1549861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700" b="1" dirty="0">
                  <a:latin typeface="+mj-ea"/>
                  <a:ea typeface="+mj-ea"/>
                </a:rPr>
                <a:t>Data holder</a:t>
              </a:r>
              <a:r>
                <a:rPr kumimoji="1" lang="ko-KR" altLang="en-US" sz="700" b="1" dirty="0">
                  <a:latin typeface="+mj-ea"/>
                  <a:ea typeface="+mj-ea"/>
                </a:rPr>
                <a:t>의 </a:t>
              </a:r>
              <a:r>
                <a:rPr kumimoji="1" lang="en-US" altLang="ko-KR" sz="700" b="1" dirty="0">
                  <a:latin typeface="+mj-ea"/>
                  <a:ea typeface="+mj-ea"/>
                </a:rPr>
                <a:t>Due Diligence Assessment</a:t>
              </a:r>
              <a:r>
                <a:rPr kumimoji="1" lang="ko-KR" altLang="en-US" sz="700" b="1" dirty="0">
                  <a:latin typeface="+mj-ea"/>
                  <a:ea typeface="+mj-ea"/>
                </a:rPr>
                <a:t> 수행</a:t>
              </a:r>
              <a:endParaRPr kumimoji="1" lang="en-US" altLang="ko-Kore-KR" sz="700" b="1" dirty="0">
                <a:latin typeface="+mj-ea"/>
                <a:ea typeface="+mj-ea"/>
              </a:endParaRP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요청된 데이터 상태 평가 </a:t>
              </a:r>
              <a:r>
                <a:rPr kumimoji="1" lang="en-US" altLang="ko-KR" sz="700" dirty="0">
                  <a:latin typeface="+mj-ea"/>
                  <a:ea typeface="+mj-ea"/>
                </a:rPr>
                <a:t>(</a:t>
              </a:r>
              <a:r>
                <a:rPr kumimoji="1" lang="ko-KR" altLang="en-US" sz="700" dirty="0">
                  <a:latin typeface="+mj-ea"/>
                  <a:ea typeface="+mj-ea"/>
                </a:rPr>
                <a:t>예</a:t>
              </a:r>
              <a:r>
                <a:rPr kumimoji="1" lang="en-US" altLang="ko-KR" sz="700" dirty="0">
                  <a:latin typeface="+mj-ea"/>
                  <a:ea typeface="+mj-ea"/>
                </a:rPr>
                <a:t>:</a:t>
              </a:r>
              <a:r>
                <a:rPr kumimoji="1" lang="ko-KR" altLang="en-US" sz="700" dirty="0">
                  <a:latin typeface="+mj-ea"/>
                  <a:ea typeface="+mj-ea"/>
                </a:rPr>
                <a:t> 데이터가 전자형식인가</a:t>
              </a:r>
              <a:r>
                <a:rPr kumimoji="1" lang="en-US" altLang="ko-KR" sz="700" dirty="0">
                  <a:latin typeface="+mj-ea"/>
                  <a:ea typeface="+mj-ea"/>
                </a:rPr>
                <a:t>?)</a:t>
              </a: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파트너 고려사항</a:t>
              </a:r>
              <a:endParaRPr kumimoji="1" lang="en-US" altLang="ko-KR" sz="700" dirty="0">
                <a:latin typeface="+mj-ea"/>
                <a:ea typeface="+mj-ea"/>
              </a:endParaRP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사전 동의 된 고려사항</a:t>
              </a:r>
              <a:endParaRPr kumimoji="1" lang="en-US" altLang="ko-KR" sz="700" dirty="0">
                <a:latin typeface="+mj-ea"/>
                <a:ea typeface="+mj-ea"/>
              </a:endParaRP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</a:t>
              </a:r>
              <a:r>
                <a:rPr kumimoji="1" lang="en-US" altLang="ko-KR" sz="700" dirty="0">
                  <a:latin typeface="+mj-ea"/>
                  <a:ea typeface="+mj-ea"/>
                </a:rPr>
                <a:t>CSR</a:t>
              </a:r>
              <a:r>
                <a:rPr kumimoji="1" lang="ko-KR" altLang="en-US" sz="700" dirty="0">
                  <a:latin typeface="+mj-ea"/>
                  <a:ea typeface="+mj-ea"/>
                </a:rPr>
                <a:t>을 수정하거나 </a:t>
              </a:r>
              <a:r>
                <a:rPr kumimoji="1" lang="en-US" altLang="ko-KR" sz="700" dirty="0">
                  <a:latin typeface="+mj-ea"/>
                  <a:ea typeface="+mj-ea"/>
                </a:rPr>
                <a:t>IPD</a:t>
              </a:r>
              <a:r>
                <a:rPr kumimoji="1" lang="ko-KR" altLang="en-US" sz="700" dirty="0" err="1">
                  <a:latin typeface="+mj-ea"/>
                  <a:ea typeface="+mj-ea"/>
                </a:rPr>
                <a:t>를</a:t>
              </a:r>
              <a:r>
                <a:rPr kumimoji="1" lang="ko-KR" altLang="en-US" sz="700" dirty="0">
                  <a:latin typeface="+mj-ea"/>
                  <a:ea typeface="+mj-ea"/>
                </a:rPr>
                <a:t> 식별하는데 필요한 리소스 추정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D18883-A702-784B-892A-827BEEEFFEDF}"/>
                </a:ext>
              </a:extLst>
            </p:cNvPr>
            <p:cNvSpPr txBox="1"/>
            <p:nvPr/>
          </p:nvSpPr>
          <p:spPr>
            <a:xfrm>
              <a:off x="150765" y="4091903"/>
              <a:ext cx="96336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전체 </a:t>
              </a:r>
              <a:r>
                <a:rPr kumimoji="1" lang="en-US" altLang="ko-KR" sz="700" dirty="0">
                  <a:latin typeface="+mj-ea"/>
                  <a:ea typeface="+mj-ea"/>
                </a:rPr>
                <a:t>CSR </a:t>
              </a:r>
              <a:r>
                <a:rPr kumimoji="1" lang="ko-KR" altLang="en-US" sz="700" dirty="0">
                  <a:latin typeface="+mj-ea"/>
                  <a:ea typeface="+mj-ea"/>
                </a:rPr>
                <a:t>수정</a:t>
              </a:r>
              <a:endParaRPr kumimoji="1" lang="en-US" altLang="ko-KR" sz="700" dirty="0">
                <a:latin typeface="+mj-ea"/>
                <a:ea typeface="+mj-ea"/>
              </a:endParaRPr>
            </a:p>
            <a:p>
              <a:r>
                <a:rPr kumimoji="1" lang="en-US" altLang="ko-Kore-KR" sz="700" dirty="0">
                  <a:latin typeface="+mj-ea"/>
                  <a:ea typeface="+mj-ea"/>
                </a:rPr>
                <a:t>-</a:t>
              </a:r>
              <a:r>
                <a:rPr kumimoji="1" lang="ko-KR" altLang="en-US" sz="700" dirty="0">
                  <a:latin typeface="+mj-ea"/>
                  <a:ea typeface="+mj-ea"/>
                </a:rPr>
                <a:t> </a:t>
              </a:r>
              <a:r>
                <a:rPr kumimoji="1" lang="ko-KR" altLang="en-US" sz="700" dirty="0" err="1">
                  <a:latin typeface="+mj-ea"/>
                  <a:ea typeface="+mj-ea"/>
                </a:rPr>
                <a:t>비식별</a:t>
              </a:r>
              <a:r>
                <a:rPr kumimoji="1" lang="ko-KR" altLang="en-US" sz="700" dirty="0">
                  <a:latin typeface="+mj-ea"/>
                  <a:ea typeface="+mj-ea"/>
                </a:rPr>
                <a:t> </a:t>
              </a:r>
              <a:r>
                <a:rPr kumimoji="1" lang="en-US" altLang="ko-KR" sz="700" dirty="0">
                  <a:latin typeface="+mj-ea"/>
                  <a:ea typeface="+mj-ea"/>
                </a:rPr>
                <a:t>IPD </a:t>
              </a:r>
            </a:p>
            <a:p>
              <a:r>
                <a:rPr kumimoji="1" lang="en-US" altLang="ko-KR" sz="700" dirty="0">
                  <a:latin typeface="+mj-ea"/>
                  <a:ea typeface="+mj-ea"/>
                </a:rPr>
                <a:t>(</a:t>
              </a:r>
              <a:r>
                <a:rPr kumimoji="1" lang="ko-KR" altLang="en-US" sz="700" dirty="0">
                  <a:latin typeface="+mj-ea"/>
                  <a:ea typeface="+mj-ea"/>
                </a:rPr>
                <a:t>개별 환자 데이터</a:t>
              </a:r>
              <a:r>
                <a:rPr kumimoji="1" lang="en-US" altLang="ko-KR" sz="700" dirty="0">
                  <a:latin typeface="+mj-ea"/>
                  <a:ea typeface="+mj-ea"/>
                </a:rPr>
                <a:t>)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  <p:cxnSp>
          <p:nvCxnSpPr>
            <p:cNvPr id="30" name="직선 연결선[R] 29">
              <a:extLst>
                <a:ext uri="{FF2B5EF4-FFF2-40B4-BE49-F238E27FC236}">
                  <a16:creationId xmlns:a16="http://schemas.microsoft.com/office/drawing/2014/main" id="{6E1D4C97-4531-BA45-8B7D-72C24C635625}"/>
                </a:ext>
              </a:extLst>
            </p:cNvPr>
            <p:cNvCxnSpPr>
              <a:cxnSpLocks/>
            </p:cNvCxnSpPr>
            <p:nvPr/>
          </p:nvCxnSpPr>
          <p:spPr>
            <a:xfrm>
              <a:off x="1698936" y="5183916"/>
              <a:ext cx="362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9D948-DF62-EC40-9691-59EDF60CD4CC}"/>
                </a:ext>
              </a:extLst>
            </p:cNvPr>
            <p:cNvSpPr txBox="1"/>
            <p:nvPr/>
          </p:nvSpPr>
          <p:spPr>
            <a:xfrm>
              <a:off x="4840609" y="3204624"/>
              <a:ext cx="166009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700" dirty="0">
                  <a:latin typeface="+mj-ea"/>
                  <a:ea typeface="+mj-ea"/>
                </a:rPr>
                <a:t>Scientific merit</a:t>
              </a:r>
              <a:r>
                <a:rPr kumimoji="1" lang="ko-KR" altLang="en-US" sz="700" dirty="0">
                  <a:latin typeface="+mj-ea"/>
                  <a:ea typeface="+mj-ea"/>
                </a:rPr>
                <a:t>가 </a:t>
              </a:r>
              <a:r>
                <a:rPr kumimoji="1" lang="ko-KR" altLang="en-US" sz="700" u="sng" dirty="0">
                  <a:latin typeface="+mj-ea"/>
                  <a:ea typeface="+mj-ea"/>
                </a:rPr>
                <a:t>명확</a:t>
              </a:r>
              <a:r>
                <a:rPr kumimoji="1" lang="ko-KR" altLang="en-US" sz="700" dirty="0">
                  <a:latin typeface="+mj-ea"/>
                  <a:ea typeface="+mj-ea"/>
                </a:rPr>
                <a:t>하면 최종 검토단계로 넘어감</a:t>
              </a:r>
              <a:r>
                <a:rPr kumimoji="1" lang="en-US" altLang="ko-KR" sz="700" dirty="0">
                  <a:latin typeface="+mj-ea"/>
                  <a:ea typeface="+mj-ea"/>
                </a:rPr>
                <a:t>.</a:t>
              </a:r>
            </a:p>
            <a:p>
              <a:r>
                <a:rPr kumimoji="1" lang="ko-KR" altLang="en-US" sz="700" u="sng" dirty="0">
                  <a:latin typeface="+mj-ea"/>
                  <a:ea typeface="+mj-ea"/>
                </a:rPr>
                <a:t>불명확</a:t>
              </a:r>
              <a:r>
                <a:rPr kumimoji="1" lang="ko-KR" altLang="en-US" sz="700" dirty="0">
                  <a:latin typeface="+mj-ea"/>
                  <a:ea typeface="+mj-ea"/>
                </a:rPr>
                <a:t>하면 외부 리뷰 단계를 거침</a:t>
              </a:r>
              <a:endParaRPr kumimoji="1" lang="ko-Kore-KR" altLang="en-US" sz="7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6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100E19-3CCA-41C4-A822-3EF351AD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/>
              <a:t>데이터 요청 평가 항목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2EC654-D5D5-4E46-87BE-1943AB378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9669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2400" dirty="0"/>
              <a:t>YODA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ko-KR" altLang="en-US" sz="2000" dirty="0"/>
              <a:t>과학적 목적이 명확하게 기술되어 있다</a:t>
            </a:r>
            <a:r>
              <a:rPr lang="en-US" altLang="ko-KR" sz="2000" dirty="0"/>
              <a:t>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ko-KR" altLang="en-US" sz="2000" dirty="0"/>
              <a:t>요청 된 데이터는 과학 및 공중 보건에 정보를 제공하기 위해 일반화 가능한 과학 및 </a:t>
            </a:r>
            <a:r>
              <a:rPr lang="en-US" altLang="ko-KR" sz="2000" dirty="0"/>
              <a:t>/ </a:t>
            </a:r>
            <a:r>
              <a:rPr lang="ko-KR" altLang="en-US" sz="2000" dirty="0"/>
              <a:t>또는 의학 지식을 창출하거나 실질적으로 향상시키는 데에 사용된다</a:t>
            </a:r>
            <a:r>
              <a:rPr lang="en-US" altLang="ko-KR" sz="2000" dirty="0"/>
              <a:t>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ko-KR" altLang="en-US" sz="2000" dirty="0"/>
              <a:t>제안 된 연구는 요청 된 데이터를 사용하여 합리적으로 다룰 수 있다</a:t>
            </a:r>
            <a:r>
              <a:rPr lang="en-US" altLang="ko-KR" sz="2000" dirty="0"/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4855E0E-972C-4727-BD73-CDF591E4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00" y="3866357"/>
            <a:ext cx="8132351" cy="26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E21228-7872-4F08-A2BA-B5C8039F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>
                <a:latin typeface="+mj-ea"/>
              </a:rPr>
              <a:t>연구데이터 공유 단체</a:t>
            </a:r>
            <a:r>
              <a:rPr lang="en-US" altLang="ko-KR" sz="4000" b="1" dirty="0">
                <a:latin typeface="+mj-ea"/>
              </a:rPr>
              <a:t> – CSDR</a:t>
            </a:r>
            <a:endParaRPr lang="ko-KR" altLang="en-US" sz="4000" b="1" dirty="0">
              <a:latin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4ECDF6-8B16-4C4B-BB21-3497F744B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57" y="2088152"/>
            <a:ext cx="6246030" cy="3163702"/>
          </a:xfrm>
          <a:prstGeom prst="rect">
            <a:avLst/>
          </a:prstGeo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031346BA-A08E-BA45-BB76-CF8A2D81395D}"/>
              </a:ext>
            </a:extLst>
          </p:cNvPr>
          <p:cNvSpPr txBox="1">
            <a:spLocks/>
          </p:cNvSpPr>
          <p:nvPr/>
        </p:nvSpPr>
        <p:spPr>
          <a:xfrm>
            <a:off x="6630425" y="2088152"/>
            <a:ext cx="5394715" cy="1929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b="1" dirty="0">
                <a:latin typeface="+mj-ea"/>
                <a:ea typeface="+mj-ea"/>
                <a:cs typeface="Calibri" panose="020F0502020204030204" pitchFamily="34" charset="0"/>
              </a:rPr>
              <a:t>CDSR</a:t>
            </a:r>
            <a:r>
              <a:rPr lang="en-US" altLang="ko-KR" sz="2400" b="1" dirty="0">
                <a:latin typeface="+mj-ea"/>
                <a:ea typeface="+mj-ea"/>
                <a:cs typeface="Calibri" panose="020F0502020204030204" pitchFamily="34" charset="0"/>
              </a:rPr>
              <a:t>(</a:t>
            </a:r>
            <a:r>
              <a:rPr lang="en-US" altLang="ko-KR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ko-KR" alt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ko-KR" alt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ko-KR" alt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lang="en-US" altLang="ko-KR" sz="2400" b="1" dirty="0">
                <a:latin typeface="+mj-ea"/>
                <a:ea typeface="+mj-ea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ko-KR" altLang="en-US" sz="2000" dirty="0" err="1"/>
              <a:t>CSDR은</a:t>
            </a:r>
            <a:r>
              <a:rPr lang="ko-KR" altLang="en-US" sz="2000" dirty="0"/>
              <a:t> 임상 연구 데이터 공유를 통해 과학적 혁신을 주도하고 의료 서비스를 </a:t>
            </a:r>
            <a:r>
              <a:rPr lang="ko-KR" altLang="en-US" sz="2000" dirty="0" err="1"/>
              <a:t>개선하는데에</a:t>
            </a:r>
            <a:r>
              <a:rPr lang="ko-KR" altLang="en-US" sz="2000" dirty="0"/>
              <a:t> 목적을 두는 데이터 공유 커뮤니티이다</a:t>
            </a:r>
            <a:r>
              <a:rPr lang="en-US" altLang="ko-KR" sz="2000" dirty="0"/>
              <a:t>.</a:t>
            </a:r>
            <a:r>
              <a:rPr lang="ko-KR" altLang="en-US" sz="2000" dirty="0"/>
              <a:t> </a:t>
            </a:r>
          </a:p>
          <a:p>
            <a:pPr lvl="1"/>
            <a:endParaRPr lang="en-US" altLang="ko-KR" sz="2000" b="1" dirty="0">
              <a:latin typeface="+mj-ea"/>
              <a:ea typeface="+mj-ea"/>
              <a:cs typeface="Calibri" panose="020F0502020204030204" pitchFamily="34" charset="0"/>
            </a:endParaRPr>
          </a:p>
          <a:p>
            <a:pPr lvl="1"/>
            <a:endParaRPr kumimoji="1" lang="ko-Kore-KR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0207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49CE30E-493A-B848-8D07-AE26F1BA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363" y="2099642"/>
            <a:ext cx="7239000" cy="4191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9199E348-E137-F243-908C-D8261990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>
                <a:latin typeface="+mj-ea"/>
              </a:rPr>
              <a:t>연구데이터 공유 단체</a:t>
            </a:r>
            <a:r>
              <a:rPr lang="en-US" altLang="ko-KR" sz="4000" b="1" dirty="0">
                <a:latin typeface="+mj-ea"/>
              </a:rPr>
              <a:t> – CSDR</a:t>
            </a:r>
            <a:endParaRPr lang="ko-KR" altLang="en-US" sz="4000" b="1" dirty="0">
              <a:latin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37C5B27-2CD1-0042-B997-D0EEFB34D544}"/>
              </a:ext>
            </a:extLst>
          </p:cNvPr>
          <p:cNvSpPr/>
          <p:nvPr/>
        </p:nvSpPr>
        <p:spPr>
          <a:xfrm>
            <a:off x="3541612" y="6248194"/>
            <a:ext cx="4336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sz="1000" dirty="0">
                <a:hlinkClick r:id="rId3"/>
              </a:rPr>
              <a:t>https://www.clinicalstudydatarequest.com/Help/Help-Review-of-Requests.aspx</a:t>
            </a:r>
            <a:endParaRPr lang="ko-Kore-KR" alt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3BC2C3-8A16-4121-8D56-5F84130391A9}"/>
              </a:ext>
            </a:extLst>
          </p:cNvPr>
          <p:cNvSpPr txBox="1"/>
          <p:nvPr/>
        </p:nvSpPr>
        <p:spPr>
          <a:xfrm>
            <a:off x="8079682" y="2535084"/>
            <a:ext cx="41123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Proposal review(</a:t>
            </a:r>
            <a:r>
              <a:rPr lang="ko-KR" altLang="en-US" sz="2000" b="1" dirty="0"/>
              <a:t>세 단계의 심사</a:t>
            </a:r>
            <a:r>
              <a:rPr lang="en-US" altLang="ko-KR" sz="2000" b="1" dirty="0"/>
              <a:t>)</a:t>
            </a:r>
          </a:p>
          <a:p>
            <a:r>
              <a:rPr lang="en-US" altLang="ko-KR" dirty="0"/>
              <a:t>IRP(independent review panel)</a:t>
            </a:r>
            <a:r>
              <a:rPr lang="ko-KR" altLang="en-US" dirty="0"/>
              <a:t>의 사무국인 </a:t>
            </a:r>
            <a:r>
              <a:rPr lang="en-US" altLang="ko-KR" dirty="0"/>
              <a:t>‘</a:t>
            </a:r>
            <a:r>
              <a:rPr lang="en-US" altLang="ko-KR" dirty="0" err="1"/>
              <a:t>Wellcome</a:t>
            </a:r>
            <a:r>
              <a:rPr lang="en-US" altLang="ko-KR" dirty="0"/>
              <a:t> Trust’ </a:t>
            </a:r>
            <a:r>
              <a:rPr lang="ko-KR" altLang="en-US" dirty="0"/>
              <a:t>심사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endParaRPr lang="en-US" altLang="ko-KR" dirty="0"/>
          </a:p>
          <a:p>
            <a:r>
              <a:rPr lang="ko-KR" altLang="en-US" dirty="0"/>
              <a:t>연구</a:t>
            </a:r>
            <a:r>
              <a:rPr lang="en-US" altLang="ko-KR" dirty="0"/>
              <a:t> Sponsor/Funder</a:t>
            </a:r>
            <a:r>
              <a:rPr lang="ko-KR" altLang="en-US" dirty="0"/>
              <a:t>의 심사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IRP</a:t>
            </a:r>
            <a:r>
              <a:rPr lang="ko-KR" altLang="en-US" dirty="0"/>
              <a:t>의 심사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3831084-B993-4AA2-80FD-D2B0AD1E126C}"/>
              </a:ext>
            </a:extLst>
          </p:cNvPr>
          <p:cNvSpPr/>
          <p:nvPr/>
        </p:nvSpPr>
        <p:spPr>
          <a:xfrm>
            <a:off x="3212647" y="2130950"/>
            <a:ext cx="2883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Stage 1 : ‘</a:t>
            </a:r>
            <a:r>
              <a:rPr lang="en-US" altLang="ko-KR" sz="1600" b="1" dirty="0" err="1"/>
              <a:t>Wellcome</a:t>
            </a:r>
            <a:r>
              <a:rPr lang="en-US" altLang="ko-KR" sz="1600" b="1" dirty="0"/>
              <a:t> Trust’ </a:t>
            </a:r>
            <a:r>
              <a:rPr lang="ko-KR" altLang="en-US" sz="1600" b="1" dirty="0"/>
              <a:t>심사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C599C73-BDAA-4C31-8E55-5E656186E6DF}"/>
              </a:ext>
            </a:extLst>
          </p:cNvPr>
          <p:cNvSpPr/>
          <p:nvPr/>
        </p:nvSpPr>
        <p:spPr>
          <a:xfrm>
            <a:off x="6281490" y="2017285"/>
            <a:ext cx="2479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Stage 2 : </a:t>
            </a:r>
            <a:r>
              <a:rPr lang="ko-KR" altLang="en-US" sz="1600" b="1" dirty="0"/>
              <a:t>연구 스폰서 심사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8DB965-7520-4D5C-8CE8-8B6B6232D20D}"/>
              </a:ext>
            </a:extLst>
          </p:cNvPr>
          <p:cNvSpPr/>
          <p:nvPr/>
        </p:nvSpPr>
        <p:spPr>
          <a:xfrm>
            <a:off x="3683244" y="5331085"/>
            <a:ext cx="1685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Stage 3 : IRP </a:t>
            </a:r>
            <a:r>
              <a:rPr lang="ko-KR" altLang="en-US" sz="1600" b="1" dirty="0"/>
              <a:t>심사</a:t>
            </a:r>
          </a:p>
        </p:txBody>
      </p:sp>
    </p:spTree>
    <p:extLst>
      <p:ext uri="{BB962C8B-B14F-4D97-AF65-F5344CB8AC3E}">
        <p14:creationId xmlns:p14="http://schemas.microsoft.com/office/powerpoint/2010/main" val="34276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199E30-82CA-454E-96E0-55C09556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001"/>
            <a:ext cx="11125200" cy="2642101"/>
          </a:xfrm>
        </p:spPr>
        <p:txBody>
          <a:bodyPr>
            <a:normAutofit/>
          </a:bodyPr>
          <a:lstStyle/>
          <a:p>
            <a:r>
              <a:rPr lang="en-US" altLang="ko-KR" dirty="0"/>
              <a:t>IRP</a:t>
            </a:r>
            <a:r>
              <a:rPr lang="ko-KR" altLang="en-US" dirty="0"/>
              <a:t> </a:t>
            </a:r>
            <a:r>
              <a:rPr lang="en-US" altLang="ko-KR" dirty="0"/>
              <a:t>(Independent</a:t>
            </a:r>
            <a:r>
              <a:rPr lang="ko-KR" altLang="en-US" dirty="0"/>
              <a:t> </a:t>
            </a:r>
            <a:r>
              <a:rPr lang="en-US" altLang="ko-KR" dirty="0"/>
              <a:t>Review</a:t>
            </a:r>
            <a:r>
              <a:rPr lang="ko-KR" altLang="en-US" dirty="0"/>
              <a:t> </a:t>
            </a:r>
            <a:r>
              <a:rPr lang="en-US" altLang="ko-KR" dirty="0"/>
              <a:t>Panel)</a:t>
            </a:r>
            <a:r>
              <a:rPr lang="ko-KR" altLang="en-US" dirty="0"/>
              <a:t>의 데이터 요청 평가 항목</a:t>
            </a:r>
            <a:endParaRPr lang="en-US" altLang="ko-KR" dirty="0"/>
          </a:p>
          <a:p>
            <a:pPr lvl="1"/>
            <a:r>
              <a:rPr lang="ko-KR" altLang="en-US" dirty="0"/>
              <a:t>의학 또는 환자 치료에 대한 제안된 연구의 과학적 근거와 관련성이 있는가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제안 된 연구를 수행하기위한 연구팀의 자격과 경험이 풍부한가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논문 게재 계획이 있는가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과학적 목표를 달성하기 위해 제안된 연구 계획 </a:t>
            </a:r>
            <a:r>
              <a:rPr lang="en-US" altLang="ko-KR" dirty="0"/>
              <a:t>(</a:t>
            </a:r>
            <a:r>
              <a:rPr lang="ko-KR" altLang="en-US" dirty="0"/>
              <a:t>설계</a:t>
            </a:r>
            <a:r>
              <a:rPr lang="en-US" altLang="ko-KR" dirty="0"/>
              <a:t>, </a:t>
            </a:r>
            <a:r>
              <a:rPr lang="ko-KR" altLang="en-US" dirty="0"/>
              <a:t>방법 및 분석</a:t>
            </a:r>
            <a:r>
              <a:rPr lang="en-US" altLang="ko-KR" dirty="0"/>
              <a:t>)</a:t>
            </a:r>
            <a:r>
              <a:rPr lang="ko-KR" altLang="en-US" dirty="0"/>
              <a:t>의 능력이 있는가</a:t>
            </a:r>
            <a:r>
              <a:rPr lang="en-US" altLang="ko-KR" dirty="0"/>
              <a:t>?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F9CEBD60-44AD-224A-BCF2-68BB5401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/>
              <a:t>데이터 요청 평가 항목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775D5F-058B-42ED-8C13-981BB025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991" y="3975250"/>
            <a:ext cx="7373314" cy="25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2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7F4E40A3-3E55-4694-9622-BA3DA9E07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23" y="2059179"/>
            <a:ext cx="6086614" cy="2950760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AE964D6F-C289-3645-B272-2495D57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3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4000" b="1" dirty="0">
                <a:latin typeface="+mj-ea"/>
              </a:rPr>
              <a:t>연구데이터 공유 단체</a:t>
            </a:r>
            <a:r>
              <a:rPr lang="en-US" altLang="ko-KR" sz="4000" b="1" dirty="0">
                <a:latin typeface="+mj-ea"/>
              </a:rPr>
              <a:t> – DCRI</a:t>
            </a:r>
            <a:endParaRPr lang="ko-KR" altLang="en-US" sz="3600" b="1" dirty="0">
              <a:latin typeface="+mj-ea"/>
            </a:endParaRP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66120A1F-1FEF-1B43-BF87-50734C903898}"/>
              </a:ext>
            </a:extLst>
          </p:cNvPr>
          <p:cNvSpPr txBox="1">
            <a:spLocks/>
          </p:cNvSpPr>
          <p:nvPr/>
        </p:nvSpPr>
        <p:spPr>
          <a:xfrm>
            <a:off x="443943" y="5375705"/>
            <a:ext cx="5266480" cy="131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b="1" dirty="0">
                <a:latin typeface="+mj-ea"/>
                <a:ea typeface="+mj-ea"/>
                <a:cs typeface="Calibri" panose="020F0502020204030204" pitchFamily="34" charset="0"/>
              </a:rPr>
              <a:t>DCRI </a:t>
            </a:r>
            <a:r>
              <a:rPr lang="en-US" altLang="ko-KR" sz="2000" b="1" dirty="0">
                <a:latin typeface="+mj-ea"/>
                <a:ea typeface="+mj-ea"/>
                <a:cs typeface="Calibri" panose="020F0502020204030204" pitchFamily="34" charset="0"/>
              </a:rPr>
              <a:t>(</a:t>
            </a:r>
            <a:r>
              <a:rPr lang="en-US" altLang="ko-KR" sz="2000" b="1" dirty="0">
                <a:latin typeface="+mj-ea"/>
              </a:rPr>
              <a:t>Duke clinical research institute</a:t>
            </a:r>
            <a:r>
              <a:rPr lang="en-US" altLang="ko-KR" sz="2000" b="1" dirty="0">
                <a:latin typeface="+mj-ea"/>
                <a:ea typeface="+mj-ea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altLang="ko-KR" sz="1600" dirty="0">
                <a:latin typeface="+mj-ea"/>
                <a:ea typeface="+mj-ea"/>
                <a:cs typeface="Calibri" panose="020F0502020204030204" pitchFamily="34" charset="0"/>
              </a:rPr>
              <a:t>BMS(Bristol-Myers Squibb)</a:t>
            </a:r>
            <a:r>
              <a:rPr lang="ko-KR" altLang="en-US" sz="1600" dirty="0">
                <a:latin typeface="+mj-ea"/>
                <a:ea typeface="+mj-ea"/>
                <a:cs typeface="Calibri" panose="020F0502020204030204" pitchFamily="34" charset="0"/>
              </a:rPr>
              <a:t>과 파트너십을 맺어 </a:t>
            </a:r>
            <a:r>
              <a:rPr lang="en-US" altLang="ko-KR" sz="1600" dirty="0">
                <a:latin typeface="+mj-ea"/>
                <a:ea typeface="+mj-ea"/>
                <a:cs typeface="Calibri" panose="020F0502020204030204" pitchFamily="34" charset="0"/>
              </a:rPr>
              <a:t>BMS </a:t>
            </a:r>
            <a:r>
              <a:rPr lang="ko-KR" altLang="en-US" sz="1600" dirty="0">
                <a:latin typeface="+mj-ea"/>
                <a:ea typeface="+mj-ea"/>
                <a:cs typeface="Calibri" panose="020F0502020204030204" pitchFamily="34" charset="0"/>
              </a:rPr>
              <a:t>후원 연구의 임상시험 정보에 대한 액세스를 확대했음</a:t>
            </a:r>
            <a:r>
              <a:rPr lang="en-US" altLang="ko-KR" sz="1600" dirty="0">
                <a:latin typeface="+mj-ea"/>
                <a:ea typeface="+mj-ea"/>
                <a:cs typeface="Calibri" panose="020F0502020204030204" pitchFamily="34" charset="0"/>
              </a:rPr>
              <a:t>.</a:t>
            </a:r>
            <a:endParaRPr kumimoji="1" lang="ko-Kore-KR" altLang="en-US" sz="2000" dirty="0">
              <a:latin typeface="+mj-ea"/>
              <a:ea typeface="+mj-ea"/>
            </a:endParaRPr>
          </a:p>
        </p:txBody>
      </p:sp>
      <p:pic>
        <p:nvPicPr>
          <p:cNvPr id="6" name="내용 개체 틀 3">
            <a:extLst>
              <a:ext uri="{FF2B5EF4-FFF2-40B4-BE49-F238E27FC236}">
                <a16:creationId xmlns:a16="http://schemas.microsoft.com/office/drawing/2014/main" id="{5277BAF5-319A-4431-B58F-9ADFBAAE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270" y="442962"/>
            <a:ext cx="4727477" cy="5886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A7B43-931E-444A-90B1-EBC90BF3EAB8}"/>
              </a:ext>
            </a:extLst>
          </p:cNvPr>
          <p:cNvSpPr txBox="1"/>
          <p:nvPr/>
        </p:nvSpPr>
        <p:spPr>
          <a:xfrm>
            <a:off x="7756358" y="304462"/>
            <a:ext cx="1732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/>
              <a:t>연구자의 제안서 제출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1C41D-3E71-4721-A4A1-E7627F3CCEBF}"/>
              </a:ext>
            </a:extLst>
          </p:cNvPr>
          <p:cNvSpPr txBox="1"/>
          <p:nvPr/>
        </p:nvSpPr>
        <p:spPr>
          <a:xfrm>
            <a:off x="8175624" y="1076093"/>
            <a:ext cx="894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BMS </a:t>
            </a:r>
            <a:r>
              <a:rPr lang="ko-KR" altLang="en-US" sz="1050" b="1" dirty="0"/>
              <a:t>검토</a:t>
            </a:r>
            <a:endParaRPr lang="en-US" altLang="ko-KR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00FA0-D68B-4D13-91B8-79984CF953F1}"/>
              </a:ext>
            </a:extLst>
          </p:cNvPr>
          <p:cNvSpPr txBox="1"/>
          <p:nvPr/>
        </p:nvSpPr>
        <p:spPr>
          <a:xfrm>
            <a:off x="7804376" y="2006238"/>
            <a:ext cx="74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신속한 리뷰 </a:t>
            </a:r>
            <a:endParaRPr lang="en-US" altLang="ko-KR" sz="800" b="1" dirty="0"/>
          </a:p>
          <a:p>
            <a:r>
              <a:rPr lang="ko-KR" altLang="en-US" sz="800" b="1" dirty="0"/>
              <a:t>필요 여부</a:t>
            </a:r>
            <a:endParaRPr lang="en-US" altLang="ko-KR" sz="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C778A-D174-4DBB-AA2A-C354612F9747}"/>
              </a:ext>
            </a:extLst>
          </p:cNvPr>
          <p:cNvSpPr txBox="1"/>
          <p:nvPr/>
        </p:nvSpPr>
        <p:spPr>
          <a:xfrm>
            <a:off x="7491368" y="3310344"/>
            <a:ext cx="1368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/>
              <a:t>IRC (Independent review committee) </a:t>
            </a:r>
            <a:r>
              <a:rPr lang="ko-KR" altLang="en-US" sz="800" b="1" dirty="0"/>
              <a:t>전체 리뷰</a:t>
            </a:r>
            <a:endParaRPr lang="en-US" altLang="ko-KR" sz="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EEF4F-0506-43ED-973E-B5AC0CDB231F}"/>
              </a:ext>
            </a:extLst>
          </p:cNvPr>
          <p:cNvSpPr txBox="1"/>
          <p:nvPr/>
        </p:nvSpPr>
        <p:spPr>
          <a:xfrm>
            <a:off x="9488905" y="3023126"/>
            <a:ext cx="7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신속한 리뷰</a:t>
            </a:r>
            <a:endParaRPr lang="en-US" altLang="ko-KR" sz="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7668E-7CC9-46D6-8A27-885A33622837}"/>
              </a:ext>
            </a:extLst>
          </p:cNvPr>
          <p:cNvSpPr txBox="1"/>
          <p:nvPr/>
        </p:nvSpPr>
        <p:spPr>
          <a:xfrm>
            <a:off x="7633869" y="3739862"/>
            <a:ext cx="7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제안서가 과학적으로 타당한가</a:t>
            </a:r>
            <a:r>
              <a:rPr lang="en-US" altLang="ko-KR" sz="800" b="1" dirty="0"/>
              <a:t>?</a:t>
            </a:r>
            <a:r>
              <a:rPr lang="ko-KR" altLang="en-US" sz="800" b="1" dirty="0"/>
              <a:t> </a:t>
            </a:r>
            <a:endParaRPr lang="en-US" altLang="ko-KR" sz="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938B6-86B2-4750-A9C6-11CA00049952}"/>
              </a:ext>
            </a:extLst>
          </p:cNvPr>
          <p:cNvSpPr txBox="1"/>
          <p:nvPr/>
        </p:nvSpPr>
        <p:spPr>
          <a:xfrm>
            <a:off x="9707519" y="3550919"/>
            <a:ext cx="715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제안서 </a:t>
            </a:r>
            <a:endParaRPr lang="en-US" altLang="ko-KR" sz="800" b="1" dirty="0"/>
          </a:p>
          <a:p>
            <a:r>
              <a:rPr lang="ko-KR" altLang="en-US" sz="800" b="1" dirty="0"/>
              <a:t>승인 여부</a:t>
            </a:r>
            <a:endParaRPr lang="en-US" altLang="ko-KR" sz="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8D491-5855-471D-B252-8714EFF8BB34}"/>
              </a:ext>
            </a:extLst>
          </p:cNvPr>
          <p:cNvSpPr txBox="1"/>
          <p:nvPr/>
        </p:nvSpPr>
        <p:spPr>
          <a:xfrm>
            <a:off x="8816618" y="4567931"/>
            <a:ext cx="7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</a:rPr>
              <a:t>검토 종료</a:t>
            </a:r>
            <a:endParaRPr lang="en-US" altLang="ko-KR" sz="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486A6-F88E-48EE-BFC8-2A43C37304C1}"/>
              </a:ext>
            </a:extLst>
          </p:cNvPr>
          <p:cNvSpPr txBox="1"/>
          <p:nvPr/>
        </p:nvSpPr>
        <p:spPr>
          <a:xfrm>
            <a:off x="8150084" y="4902217"/>
            <a:ext cx="117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요청자에게 </a:t>
            </a:r>
            <a:endParaRPr lang="en-US" altLang="ko-KR" sz="800" b="1" dirty="0"/>
          </a:p>
          <a:p>
            <a:r>
              <a:rPr lang="ko-KR" altLang="en-US" sz="800" b="1" dirty="0"/>
              <a:t>구체적인 피드백 제공</a:t>
            </a:r>
            <a:endParaRPr lang="en-US" altLang="ko-KR" sz="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E36EC-F840-47C0-AC83-58B4E1D6B06E}"/>
              </a:ext>
            </a:extLst>
          </p:cNvPr>
          <p:cNvSpPr txBox="1"/>
          <p:nvPr/>
        </p:nvSpPr>
        <p:spPr>
          <a:xfrm>
            <a:off x="11021553" y="4548274"/>
            <a:ext cx="117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/>
              <a:t>BMS</a:t>
            </a:r>
            <a:r>
              <a:rPr lang="ko-KR" altLang="en-US" sz="800" b="1" dirty="0"/>
              <a:t>가 보안 포탈을 통해 </a:t>
            </a:r>
            <a:r>
              <a:rPr lang="ko-KR" altLang="en-US" sz="800" b="1" dirty="0" err="1"/>
              <a:t>비식별</a:t>
            </a:r>
            <a:r>
              <a:rPr lang="en-US" altLang="ko-KR" sz="800" b="1" dirty="0"/>
              <a:t>/</a:t>
            </a:r>
            <a:r>
              <a:rPr lang="ko-KR" altLang="en-US" sz="800" b="1" dirty="0"/>
              <a:t>익명화 데이터 제공</a:t>
            </a:r>
            <a:endParaRPr lang="en-US" altLang="ko-KR" sz="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E4343F-A2A5-404E-A27B-AD50461BB08B}"/>
              </a:ext>
            </a:extLst>
          </p:cNvPr>
          <p:cNvSpPr txBox="1"/>
          <p:nvPr/>
        </p:nvSpPr>
        <p:spPr>
          <a:xfrm>
            <a:off x="9488905" y="818359"/>
            <a:ext cx="967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요청자에게 추가 정보 또는 제안서 수정 요청</a:t>
            </a:r>
            <a:endParaRPr lang="en-US" altLang="ko-KR" sz="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BD4ED-0BF2-49CD-8552-83E2EB06DC6D}"/>
              </a:ext>
            </a:extLst>
          </p:cNvPr>
          <p:cNvSpPr txBox="1"/>
          <p:nvPr/>
        </p:nvSpPr>
        <p:spPr>
          <a:xfrm>
            <a:off x="11123149" y="1597514"/>
            <a:ext cx="967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/>
              <a:t>요청자의 데이터 요청 철회</a:t>
            </a:r>
            <a:endParaRPr lang="en-US" altLang="ko-KR" sz="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39C4D9-54A8-4F86-9E7B-6267BC3E6ABA}"/>
              </a:ext>
            </a:extLst>
          </p:cNvPr>
          <p:cNvSpPr txBox="1"/>
          <p:nvPr/>
        </p:nvSpPr>
        <p:spPr>
          <a:xfrm>
            <a:off x="10849026" y="531845"/>
            <a:ext cx="83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/>
              <a:t>요청자의 제안서 수정</a:t>
            </a:r>
            <a:endParaRPr lang="en-US" altLang="ko-KR" sz="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E3F2A2-9D76-4D41-AB9B-213F2D0C8D96}"/>
              </a:ext>
            </a:extLst>
          </p:cNvPr>
          <p:cNvSpPr txBox="1"/>
          <p:nvPr/>
        </p:nvSpPr>
        <p:spPr>
          <a:xfrm>
            <a:off x="10899127" y="5767474"/>
            <a:ext cx="117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/>
              <a:t>데이터 분석 및 메뉴스크립트 작성</a:t>
            </a:r>
            <a:endParaRPr lang="en-US" altLang="ko-KR" sz="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E5B28F-CF0C-4D23-81A7-45ACEC2F027F}"/>
              </a:ext>
            </a:extLst>
          </p:cNvPr>
          <p:cNvSpPr txBox="1"/>
          <p:nvPr/>
        </p:nvSpPr>
        <p:spPr>
          <a:xfrm>
            <a:off x="8901655" y="6203836"/>
            <a:ext cx="142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/>
              <a:t>통계분석 계획</a:t>
            </a:r>
            <a:r>
              <a:rPr lang="en-US" altLang="ko-KR" sz="900" b="1" dirty="0"/>
              <a:t>(SAP)</a:t>
            </a:r>
            <a:r>
              <a:rPr lang="ko-KR" altLang="en-US" sz="900" b="1" dirty="0"/>
              <a:t>과의 일관성을 위한 </a:t>
            </a:r>
            <a:r>
              <a:rPr lang="en-US" altLang="ko-KR" sz="900" b="1" dirty="0"/>
              <a:t>IRC </a:t>
            </a:r>
            <a:r>
              <a:rPr lang="ko-KR" altLang="en-US" sz="900" b="1" dirty="0"/>
              <a:t>검토</a:t>
            </a:r>
            <a:endParaRPr lang="en-US" altLang="ko-KR" sz="9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505C11-3947-4595-8950-9ABA7BD69E61}"/>
              </a:ext>
            </a:extLst>
          </p:cNvPr>
          <p:cNvSpPr txBox="1"/>
          <p:nvPr/>
        </p:nvSpPr>
        <p:spPr>
          <a:xfrm>
            <a:off x="7731208" y="6156809"/>
            <a:ext cx="117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/>
              <a:t>데이터 공개 혹은 연구자에 의한 제출</a:t>
            </a:r>
            <a:endParaRPr lang="en-US" altLang="ko-KR" sz="900" b="1" dirty="0"/>
          </a:p>
        </p:txBody>
      </p:sp>
    </p:spTree>
    <p:extLst>
      <p:ext uri="{BB962C8B-B14F-4D97-AF65-F5344CB8AC3E}">
        <p14:creationId xmlns:p14="http://schemas.microsoft.com/office/powerpoint/2010/main" val="161570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49716F-668A-4666-BE3D-E6F8757D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/>
              <a:t>데이터 요청 평가 항목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25424E-299A-4E90-A87A-D81C0424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690688"/>
            <a:ext cx="10515600" cy="47482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Duke</a:t>
            </a:r>
            <a:r>
              <a:rPr lang="ko-KR" altLang="en-US" dirty="0"/>
              <a:t> </a:t>
            </a:r>
            <a:r>
              <a:rPr lang="en-US" altLang="ko-KR" dirty="0"/>
              <a:t>clinical</a:t>
            </a:r>
            <a:r>
              <a:rPr lang="ko-KR" altLang="en-US" dirty="0"/>
              <a:t> </a:t>
            </a:r>
            <a:r>
              <a:rPr lang="en-US" altLang="ko-KR" dirty="0"/>
              <a:t>research</a:t>
            </a:r>
            <a:r>
              <a:rPr lang="ko-KR" altLang="en-US" dirty="0"/>
              <a:t> </a:t>
            </a:r>
            <a:r>
              <a:rPr lang="en-US" altLang="ko-KR" dirty="0"/>
              <a:t>institute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IRC </a:t>
            </a:r>
            <a:r>
              <a:rPr lang="ko-KR" altLang="en-US" dirty="0" err="1"/>
              <a:t>리뷰어</a:t>
            </a:r>
            <a:r>
              <a:rPr lang="ko-KR" altLang="en-US" dirty="0"/>
              <a:t> 자격 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임상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통계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데이터 관련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ko-KR" altLang="en-US" dirty="0">
                <a:sym typeface="Wingdings" panose="05000000000000000000" pitchFamily="2" charset="2"/>
              </a:rPr>
              <a:t>생물윤리적</a:t>
            </a:r>
            <a:r>
              <a:rPr lang="en-US" altLang="ko-KR" dirty="0">
                <a:sym typeface="Wingdings" panose="05000000000000000000" pitchFamily="2" charset="2"/>
              </a:rPr>
              <a:t>/ </a:t>
            </a:r>
            <a:r>
              <a:rPr lang="ko-KR" altLang="en-US" dirty="0">
                <a:sym typeface="Wingdings" panose="05000000000000000000" pitchFamily="2" charset="2"/>
              </a:rPr>
              <a:t>인상대상 전문지식을 갖춘 자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</a:pPr>
            <a:r>
              <a:rPr lang="ko-KR" altLang="en-US" dirty="0"/>
              <a:t>임상 시험에 대한 일반적인 지식을 갖춘 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 </a:t>
            </a:r>
            <a:r>
              <a:rPr lang="ko-KR" altLang="en-US" dirty="0" err="1"/>
              <a:t>요청자</a:t>
            </a:r>
            <a:r>
              <a:rPr lang="ko-KR" altLang="en-US" dirty="0"/>
              <a:t> 또는 계열사와 독립적인 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Good professional standing </a:t>
            </a:r>
            <a:r>
              <a:rPr lang="ko-KR" altLang="en-US" dirty="0"/>
              <a:t>을 가진 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IRC co-chair, if necessary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Review Criteria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연구 계획이 과학적으로 타당한 이론적 근거로 명확하게 정의되어 있는가</a:t>
            </a:r>
            <a:r>
              <a:rPr lang="en-US" altLang="ko-KR" dirty="0"/>
              <a:t>?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연구팀은 제안된 연구를 수행하기에 충분한 전문성과 자격을 갖추고 있는가</a:t>
            </a:r>
            <a:r>
              <a:rPr lang="en-US" altLang="ko-KR" dirty="0"/>
              <a:t>?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임상 시험에 걸쳐 데이터 결합이 프로토콜에 포함되는 경우</a:t>
            </a:r>
            <a:r>
              <a:rPr lang="en-US" altLang="ko-KR" dirty="0"/>
              <a:t>, </a:t>
            </a:r>
            <a:r>
              <a:rPr lang="ko-KR" altLang="en-US" dirty="0"/>
              <a:t>비교가능성</a:t>
            </a:r>
            <a:r>
              <a:rPr lang="en-US" altLang="ko-KR" dirty="0"/>
              <a:t>(comparability)</a:t>
            </a:r>
            <a:r>
              <a:rPr lang="ko-KR" altLang="en-US" dirty="0"/>
              <a:t>을 보장하기 위해 데이터세트를 표준화 할 명확한 계획이 있는가</a:t>
            </a:r>
            <a:r>
              <a:rPr lang="en-US" altLang="ko-KR" dirty="0"/>
              <a:t>?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논문 게재 계획이 있는가</a:t>
            </a:r>
            <a:r>
              <a:rPr lang="en-US" altLang="ko-KR" dirty="0"/>
              <a:t>?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신청자는 명시된 연구목적이 완전하고 공개적으로 선언되었으며 설명된 연구가 성실하게 수행될 것임을 인증했는가</a:t>
            </a:r>
            <a:r>
              <a:rPr lang="en-US" altLang="ko-KR" dirty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74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810</Words>
  <Application>Microsoft Office PowerPoint</Application>
  <PresentationFormat>와이드스크린</PresentationFormat>
  <Paragraphs>108</Paragraphs>
  <Slides>9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Office 테마</vt:lpstr>
      <vt:lpstr>연구데이터 공유  프로토콜 현황</vt:lpstr>
      <vt:lpstr>연구데이터 공유 단체 - YODA</vt:lpstr>
      <vt:lpstr>연구데이터 공유 단체 - YODA</vt:lpstr>
      <vt:lpstr>데이터 요청 평가 항목 </vt:lpstr>
      <vt:lpstr>연구데이터 공유 단체 – CSDR</vt:lpstr>
      <vt:lpstr>연구데이터 공유 단체 – CSDR</vt:lpstr>
      <vt:lpstr>데이터 요청 평가 항목 </vt:lpstr>
      <vt:lpstr>연구데이터 공유 단체 – DCRI</vt:lpstr>
      <vt:lpstr>데이터 요청 평가 항목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연구데이터 공유 프로토콜 현황</dc:title>
  <dc:creator>Ryu Hyo Jung</dc:creator>
  <cp:lastModifiedBy>Hyo Jung Ryu</cp:lastModifiedBy>
  <cp:revision>52</cp:revision>
  <dcterms:created xsi:type="dcterms:W3CDTF">2020-02-26T08:38:27Z</dcterms:created>
  <dcterms:modified xsi:type="dcterms:W3CDTF">2020-02-28T09:01:38Z</dcterms:modified>
</cp:coreProperties>
</file>